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95" r:id="rId1"/>
  </p:sldMasterIdLst>
  <p:notesMasterIdLst>
    <p:notesMasterId r:id="rId18"/>
  </p:notesMasterIdLst>
  <p:handoutMasterIdLst>
    <p:handoutMasterId r:id="rId19"/>
  </p:handoutMasterIdLst>
  <p:sldIdLst>
    <p:sldId id="256" r:id="rId2"/>
    <p:sldId id="331" r:id="rId3"/>
    <p:sldId id="344" r:id="rId4"/>
    <p:sldId id="353" r:id="rId5"/>
    <p:sldId id="363" r:id="rId6"/>
    <p:sldId id="364" r:id="rId7"/>
    <p:sldId id="362" r:id="rId8"/>
    <p:sldId id="355" r:id="rId9"/>
    <p:sldId id="341" r:id="rId10"/>
    <p:sldId id="354" r:id="rId11"/>
    <p:sldId id="359" r:id="rId12"/>
    <p:sldId id="361" r:id="rId13"/>
    <p:sldId id="348" r:id="rId14"/>
    <p:sldId id="357" r:id="rId15"/>
    <p:sldId id="349" r:id="rId16"/>
    <p:sldId id="316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244"/>
    <a:srgbClr val="49AFEB"/>
    <a:srgbClr val="00FFFF"/>
    <a:srgbClr val="8DB9CA"/>
    <a:srgbClr val="F6BE00"/>
    <a:srgbClr val="D6D2C4"/>
    <a:srgbClr val="B2E2ED"/>
    <a:srgbClr val="00FDFF"/>
    <a:srgbClr val="A4DBE8"/>
    <a:srgbClr val="BBC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55"/>
    <p:restoredTop sz="94656"/>
  </p:normalViewPr>
  <p:slideViewPr>
    <p:cSldViewPr snapToGrid="0" snapToObjects="1">
      <p:cViewPr varScale="1">
        <p:scale>
          <a:sx n="143" d="100"/>
          <a:sy n="143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35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9ACD3C-3D87-1A4A-8426-423076B7C7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8C57C8-0A90-3B46-8212-877BCC2046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E715B-C4C6-FA44-89E6-29CE8E5147AD}" type="datetimeFigureOut">
              <a:rPr lang="en-US" smtClean="0"/>
              <a:t>7/4/19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3B6B-404B-0744-8FD3-AEAE0B5717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D7878-BDFE-B646-9529-AD64CA29AB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3C894-3C7C-CA41-ACC6-AF6D0EB5C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5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EE1CD-6EDF-5C43-ACE9-942F6C137C3E}" type="datetimeFigureOut">
              <a:rPr lang="en-US" smtClean="0"/>
              <a:t>7/4/19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5201-7865-8744-8A9B-9F5FC03C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44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16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72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30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58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65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31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45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11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039"/>
            <a:ext cx="7886700" cy="20266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288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9F08B2-6B64-FB44-B754-1BE4FEDB72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D6320-0E3E-BB4D-9390-3F0464456C64}"/>
              </a:ext>
            </a:extLst>
          </p:cNvPr>
          <p:cNvSpPr txBox="1"/>
          <p:nvPr userDrawn="1"/>
        </p:nvSpPr>
        <p:spPr>
          <a:xfrm>
            <a:off x="0" y="0"/>
            <a:ext cx="3284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Sam Grant </a:t>
            </a:r>
            <a:endParaRPr lang="en-GB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74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7EBD-7673-364B-828F-42BBC349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858EFE-47AF-0C49-BBBF-E1DBB21B98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‹#›</a:t>
            </a:fld>
            <a:r>
              <a:rPr lang="en-US"/>
              <a:t> of 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3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reframe banner">
    <p:bg>
      <p:bgPr>
        <a:solidFill>
          <a:schemeClr val="tx1">
            <a:lumMod val="50000"/>
            <a:lumOff val="5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8713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12185"/>
            <a:ext cx="3886200" cy="26205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12185"/>
            <a:ext cx="3886200" cy="26205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658"/>
            <a:ext cx="9144000" cy="4093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16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165187" y="165584"/>
            <a:ext cx="3216840" cy="7049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22761-30E1-5642-BB2B-18FE1FD8F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5967" y="475753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B53F1-911B-F745-BD66-11EC17F59F6C}" type="slidenum">
              <a:rPr lang="en-US" smtClean="0"/>
              <a:t>‹#›</a:t>
            </a:fld>
            <a:r>
              <a:rPr lang="en-US" dirty="0"/>
              <a:t> of 13</a:t>
            </a:r>
          </a:p>
        </p:txBody>
      </p:sp>
    </p:spTree>
    <p:extLst>
      <p:ext uri="{BB962C8B-B14F-4D97-AF65-F5344CB8AC3E}">
        <p14:creationId xmlns:p14="http://schemas.microsoft.com/office/powerpoint/2010/main" val="3083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811" r:id="rId2"/>
    <p:sldLayoutId id="2147483814" r:id="rId3"/>
    <p:sldLayoutId id="2147483813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00" indent="-900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46844" y="1408488"/>
            <a:ext cx="7886700" cy="3325903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In Fill Gain Corrections: E/p vs Laser</a:t>
            </a:r>
            <a:br>
              <a:rPr lang="en-US" dirty="0"/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Sam Grant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Europa </a:t>
            </a:r>
            <a:r>
              <a:rPr lang="en-US" sz="2000" dirty="0" err="1">
                <a:solidFill>
                  <a:schemeClr val="tx1"/>
                </a:solidFill>
              </a:rPr>
              <a:t>omega_a</a:t>
            </a:r>
            <a:r>
              <a:rPr lang="en-US" sz="2000" dirty="0">
                <a:solidFill>
                  <a:schemeClr val="tx1"/>
                </a:solidFill>
              </a:rPr>
              <a:t> Meeting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GB" sz="2000" dirty="0"/>
            </a:br>
            <a:r>
              <a:rPr lang="en-US" sz="2000" dirty="0">
                <a:solidFill>
                  <a:schemeClr val="tx1"/>
                </a:solidFill>
              </a:rPr>
              <a:t>5</a:t>
            </a:r>
            <a:r>
              <a:rPr lang="en-US" sz="2000" baseline="30000" dirty="0">
                <a:solidFill>
                  <a:schemeClr val="tx1"/>
                </a:solidFill>
              </a:rPr>
              <a:t>th</a:t>
            </a:r>
            <a:r>
              <a:rPr lang="en-US" sz="2000" dirty="0">
                <a:solidFill>
                  <a:schemeClr val="tx1"/>
                </a:solidFill>
              </a:rPr>
              <a:t> July 2019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dirty="0"/>
            </a:b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 </a:t>
            </a:r>
            <a:br>
              <a:rPr lang="en-GB" dirty="0"/>
            </a:br>
            <a:br>
              <a:rPr lang="en-US" dirty="0"/>
            </a:b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75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8975BA-32AF-9847-A41E-4C21D5707A3F}"/>
              </a:ext>
            </a:extLst>
          </p:cNvPr>
          <p:cNvSpPr txBox="1"/>
          <p:nvPr/>
        </p:nvSpPr>
        <p:spPr>
          <a:xfrm>
            <a:off x="1324882" y="203386"/>
            <a:ext cx="6494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2D050"/>
                </a:solidFill>
              </a:rPr>
              <a:t>Good Crystal (</a:t>
            </a:r>
            <a:r>
              <a:rPr lang="en-US" sz="2000" b="1" dirty="0" err="1">
                <a:solidFill>
                  <a:srgbClr val="92D050"/>
                </a:solidFill>
              </a:rPr>
              <a:t>Calo</a:t>
            </a:r>
            <a:r>
              <a:rPr lang="en-US" sz="2000" b="1" dirty="0">
                <a:solidFill>
                  <a:srgbClr val="92D050"/>
                </a:solidFill>
              </a:rPr>
              <a:t> 13 #22) </a:t>
            </a:r>
            <a:r>
              <a:rPr lang="en-US" sz="2000" b="1" dirty="0">
                <a:solidFill>
                  <a:schemeClr val="bg1"/>
                </a:solidFill>
              </a:rPr>
              <a:t>vs. </a:t>
            </a:r>
            <a:r>
              <a:rPr lang="en-US" sz="2000" b="1" dirty="0">
                <a:solidFill>
                  <a:srgbClr val="C00000"/>
                </a:solidFill>
              </a:rPr>
              <a:t>Bad Crystal (</a:t>
            </a:r>
            <a:r>
              <a:rPr lang="en-US" sz="2000" b="1" dirty="0" err="1">
                <a:solidFill>
                  <a:srgbClr val="C00000"/>
                </a:solidFill>
              </a:rPr>
              <a:t>Calo</a:t>
            </a:r>
            <a:r>
              <a:rPr lang="en-US" sz="2000" b="1" dirty="0">
                <a:solidFill>
                  <a:srgbClr val="C00000"/>
                </a:solidFill>
              </a:rPr>
              <a:t> 19 #15) </a:t>
            </a:r>
          </a:p>
        </p:txBody>
      </p:sp>
      <p:pic>
        <p:nvPicPr>
          <p:cNvPr id="18" name="Picture 1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757F1CA-A811-0349-84F5-3C3F881F9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68" y="1275745"/>
            <a:ext cx="3878518" cy="2520000"/>
          </a:xfrm>
          <a:prstGeom prst="rect">
            <a:avLst/>
          </a:prstGeom>
        </p:spPr>
      </p:pic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AF9D1871-F029-2448-B414-0516C0820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6" y="1275745"/>
            <a:ext cx="3878518" cy="252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FCE8F7-3F23-F042-9C43-E91D2EE6C67F}"/>
              </a:ext>
            </a:extLst>
          </p:cNvPr>
          <p:cNvSpPr txBox="1"/>
          <p:nvPr/>
        </p:nvSpPr>
        <p:spPr>
          <a:xfrm>
            <a:off x="244291" y="3892553"/>
            <a:ext cx="8730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Idea 1: </a:t>
            </a:r>
            <a:r>
              <a:rPr lang="en-US" dirty="0"/>
              <a:t>Have a look at the energy and momentum distributions and understand the difference </a:t>
            </a:r>
          </a:p>
          <a:p>
            <a:r>
              <a:rPr lang="en-US" dirty="0">
                <a:solidFill>
                  <a:srgbClr val="FF0000"/>
                </a:solidFill>
              </a:rPr>
              <a:t>Where does this come from?</a:t>
            </a:r>
          </a:p>
        </p:txBody>
      </p:sp>
    </p:spTree>
    <p:extLst>
      <p:ext uri="{BB962C8B-B14F-4D97-AF65-F5344CB8AC3E}">
        <p14:creationId xmlns:p14="http://schemas.microsoft.com/office/powerpoint/2010/main" val="1116871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23E150-78BD-9F42-9356-0042E3B0D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99" y="1431953"/>
            <a:ext cx="3878518" cy="2520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CC9803-7BFB-9A4C-BBC2-3225068A7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717" y="1431953"/>
            <a:ext cx="3878518" cy="25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ACC266-FB40-C942-A11F-7E9BAF13E4C9}"/>
              </a:ext>
            </a:extLst>
          </p:cNvPr>
          <p:cNvSpPr txBox="1"/>
          <p:nvPr/>
        </p:nvSpPr>
        <p:spPr>
          <a:xfrm>
            <a:off x="849797" y="4184716"/>
            <a:ext cx="779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real structure going vertically, row by row (to be expected).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D5EAA2-7525-9D48-A833-0A927CAD421E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Energy and momentum distributions by row</a:t>
            </a:r>
          </a:p>
        </p:txBody>
      </p:sp>
    </p:spTree>
    <p:extLst>
      <p:ext uri="{BB962C8B-B14F-4D97-AF65-F5344CB8AC3E}">
        <p14:creationId xmlns:p14="http://schemas.microsoft.com/office/powerpoint/2010/main" val="1143638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CF5C5F-7F55-2849-887E-63A072897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82" y="1129015"/>
            <a:ext cx="3878518" cy="2520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327236-1B13-FB48-87CD-3CFC579B7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29015"/>
            <a:ext cx="3878518" cy="25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A919D4-89A0-D149-A3C5-844F0813F029}"/>
              </a:ext>
            </a:extLst>
          </p:cNvPr>
          <p:cNvSpPr txBox="1"/>
          <p:nvPr/>
        </p:nvSpPr>
        <p:spPr>
          <a:xfrm>
            <a:off x="409296" y="3831750"/>
            <a:ext cx="77969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Definite structure.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As you scan left to right across the </a:t>
            </a:r>
            <a:r>
              <a:rPr lang="en-US" sz="1400" dirty="0" err="1"/>
              <a:t>calo</a:t>
            </a:r>
            <a:r>
              <a:rPr lang="en-US" sz="1400" dirty="0"/>
              <a:t> you see how the momentum/energy drops (indicating more curvature).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FF0000"/>
                </a:solidFill>
              </a:rPr>
              <a:t>Difference on slide 7 is to be expected! </a:t>
            </a:r>
          </a:p>
          <a:p>
            <a:endParaRPr 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89D9B-30A0-004A-B91A-297B56CBFCBC}"/>
              </a:ext>
            </a:extLst>
          </p:cNvPr>
          <p:cNvSpPr txBox="1"/>
          <p:nvPr/>
        </p:nvSpPr>
        <p:spPr>
          <a:xfrm>
            <a:off x="1244203" y="12681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Energy and momentum distributions by column</a:t>
            </a:r>
          </a:p>
        </p:txBody>
      </p:sp>
    </p:spTree>
    <p:extLst>
      <p:ext uri="{BB962C8B-B14F-4D97-AF65-F5344CB8AC3E}">
        <p14:creationId xmlns:p14="http://schemas.microsoft.com/office/powerpoint/2010/main" val="1655369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Trackers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AA36A8-9043-484E-8862-A4D95E091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7496" r="5143" b="2801"/>
          <a:stretch/>
        </p:blipFill>
        <p:spPr>
          <a:xfrm>
            <a:off x="0" y="3423937"/>
            <a:ext cx="5186976" cy="17323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238F6A-340A-E248-8DAC-94AEB03B5844}"/>
              </a:ext>
            </a:extLst>
          </p:cNvPr>
          <p:cNvSpPr txBox="1"/>
          <p:nvPr/>
        </p:nvSpPr>
        <p:spPr>
          <a:xfrm>
            <a:off x="218042" y="640298"/>
            <a:ext cx="54888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Layers of wire under high voltage, encased in straws filled with an argon-ethane gas mix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Provides information about track momentum and 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Two sets of 8 modules, in front of calorimeters 13 and 19.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Very useful for studying systematics as well!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633009-3D21-BB42-B9AB-CAA6622E291D}"/>
              </a:ext>
            </a:extLst>
          </p:cNvPr>
          <p:cNvSpPr txBox="1"/>
          <p:nvPr/>
        </p:nvSpPr>
        <p:spPr>
          <a:xfrm>
            <a:off x="5553164" y="3828458"/>
            <a:ext cx="2984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Ionisation</a:t>
            </a:r>
            <a:r>
              <a:rPr lang="en-US" dirty="0"/>
              <a:t> -&gt; Charges drift to wires -&gt; Read out and reconstruct -&gt; No worries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77E62-80D7-6D45-9368-E33B579D8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856" y="1114818"/>
            <a:ext cx="3336828" cy="144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A picture containing indoor&#10;&#10;Description automatically generated">
            <a:extLst>
              <a:ext uri="{FF2B5EF4-FFF2-40B4-BE49-F238E27FC236}">
                <a16:creationId xmlns:a16="http://schemas.microsoft.com/office/drawing/2014/main" id="{BBF6605D-061F-A343-87CB-8F734F844B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1"/>
          <a:stretch/>
        </p:blipFill>
        <p:spPr>
          <a:xfrm>
            <a:off x="5298662" y="3066956"/>
            <a:ext cx="3845338" cy="20765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473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0" dirty="0"/>
              <a:t> 24 Calorimeters </a:t>
            </a:r>
          </a:p>
          <a:p>
            <a:endParaRPr lang="en-US" sz="2400" b="0" dirty="0"/>
          </a:p>
          <a:p>
            <a:r>
              <a:rPr lang="en-US" sz="2400" b="0" dirty="0"/>
              <a:t> 54 Scintillating Crystals per </a:t>
            </a:r>
            <a:r>
              <a:rPr lang="en-US" sz="2400" b="0" dirty="0" err="1"/>
              <a:t>Calo</a:t>
            </a:r>
            <a:endParaRPr lang="en-US" sz="2400" b="0" dirty="0"/>
          </a:p>
          <a:p>
            <a:endParaRPr lang="en-US" sz="2400" b="0" dirty="0"/>
          </a:p>
          <a:p>
            <a:r>
              <a:rPr lang="en-US" sz="2400" b="0" dirty="0"/>
              <a:t> Tracks can be matched between tracker and </a:t>
            </a:r>
            <a:r>
              <a:rPr lang="en-US" sz="2400" b="0" dirty="0" err="1"/>
              <a:t>calo</a:t>
            </a:r>
            <a:r>
              <a:rPr lang="en-US" sz="2400" b="0" dirty="0"/>
              <a:t> </a:t>
            </a:r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Calos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07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3820930" cy="30339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49029" y="62799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Gain sag!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F434D-4E56-9645-80E9-92EE3762BDB1}"/>
              </a:ext>
            </a:extLst>
          </p:cNvPr>
          <p:cNvSpPr txBox="1"/>
          <p:nvPr/>
        </p:nvSpPr>
        <p:spPr>
          <a:xfrm>
            <a:off x="348683" y="1399377"/>
            <a:ext cx="46784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Sudden drop and subsequent recovery in gain at early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due to bunching after injection saturating the calorimeters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be fitted and corrected in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BFB71ED-6308-3C44-88BC-85C638E20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688" y="1612038"/>
            <a:ext cx="2966917" cy="2160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4EEB7FB-3278-CD46-BC45-BDDAFB1E1EAA}"/>
              </a:ext>
            </a:extLst>
          </p:cNvPr>
          <p:cNvSpPr txBox="1">
            <a:spLocks/>
          </p:cNvSpPr>
          <p:nvPr/>
        </p:nvSpPr>
        <p:spPr>
          <a:xfrm>
            <a:off x="5323070" y="3232038"/>
            <a:ext cx="3820930" cy="108000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90000" indent="-90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b="0" dirty="0"/>
          </a:p>
          <a:p>
            <a:pPr marL="0" lvl="1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457200" lvl="3" indent="-457200">
              <a:buFont typeface="+mj-lt"/>
              <a:buAutoNum type="arabicPeriod"/>
            </a:pPr>
            <a:endParaRPr lang="en-US" sz="80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1600" b="0" dirty="0"/>
          </a:p>
          <a:p>
            <a:pPr marL="0" indent="0">
              <a:buNone/>
            </a:pPr>
            <a:r>
              <a:rPr lang="en-US" sz="4000" dirty="0"/>
              <a:t>Amplitude p</a:t>
            </a:r>
            <a:r>
              <a:rPr lang="en-US" sz="4000" baseline="-25000" dirty="0"/>
              <a:t>1</a:t>
            </a:r>
            <a:r>
              <a:rPr lang="en-US" sz="4000" dirty="0"/>
              <a:t> and time constant p</a:t>
            </a:r>
            <a:r>
              <a:rPr lang="en-US" sz="4000" baseline="-25000" dirty="0"/>
              <a:t>2</a:t>
            </a:r>
            <a:r>
              <a:rPr lang="en-US" sz="4000" dirty="0"/>
              <a:t> are used for gain corrections</a:t>
            </a:r>
          </a:p>
        </p:txBody>
      </p:sp>
    </p:spTree>
    <p:extLst>
      <p:ext uri="{BB962C8B-B14F-4D97-AF65-F5344CB8AC3E}">
        <p14:creationId xmlns:p14="http://schemas.microsoft.com/office/powerpoint/2010/main" val="942246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15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546508-3722-1B4F-A1A2-06632CF4F6F2}"/>
              </a:ext>
            </a:extLst>
          </p:cNvPr>
          <p:cNvSpPr txBox="1">
            <a:spLocks/>
          </p:cNvSpPr>
          <p:nvPr/>
        </p:nvSpPr>
        <p:spPr>
          <a:xfrm>
            <a:off x="110198" y="985421"/>
            <a:ext cx="5614726" cy="4031139"/>
          </a:xfrm>
          <a:prstGeom prst="rect">
            <a:avLst/>
          </a:prstGeom>
        </p:spPr>
        <p:txBody>
          <a:bodyPr>
            <a:normAutofit/>
          </a:bodyPr>
          <a:lstStyle>
            <a:lvl1pPr marL="90000" indent="-90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0" dirty="0"/>
              <a:t>Tracker-</a:t>
            </a:r>
            <a:r>
              <a:rPr lang="en-US" sz="1600" b="0" dirty="0" err="1"/>
              <a:t>calo</a:t>
            </a:r>
            <a:r>
              <a:rPr lang="en-US" sz="1600" b="0" dirty="0"/>
              <a:t> matched tracks provide a different way to measure gain, so we can perform an independent cross check of the laser.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Gain = measured energy / true energy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0" dirty="0"/>
              <a:t>E = p, and trackers do not “see” gain sag, so: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Gain = cluster energy (</a:t>
            </a:r>
            <a:r>
              <a:rPr lang="en-US" sz="1600" dirty="0" err="1"/>
              <a:t>calo</a:t>
            </a:r>
            <a:r>
              <a:rPr lang="en-US" sz="1600" dirty="0"/>
              <a:t>) / track momentum (tracker)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Gain = E/p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334EC-DD2B-6343-82A6-5CDB63DFB494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The E/p ratio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C6186-95A6-3644-AFEF-9490C2FF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46026" y="1032428"/>
            <a:ext cx="2176872" cy="34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03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Overview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2927F-532A-784F-8A2C-74EEBB231947}"/>
              </a:ext>
            </a:extLst>
          </p:cNvPr>
          <p:cNvSpPr txBox="1"/>
          <p:nvPr/>
        </p:nvSpPr>
        <p:spPr>
          <a:xfrm>
            <a:off x="677732" y="1017997"/>
            <a:ext cx="81220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Derive the recovery times and amplitudes using E/p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Quantify the level of deviation between laser and E/p: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can use the pull per crystal in units of sigma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 well as the fractional uncertainty per crystal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588E33-7EDE-8344-9E0A-262FCF5EF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872" y="2421143"/>
            <a:ext cx="3612643" cy="1171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D0253-3472-5945-B0A5-FB880BB37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926" y="4255531"/>
            <a:ext cx="4563116" cy="55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2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C833-AF6D-504E-ADF7-0E733B0F3691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Cuts on fits per crystal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2927F-532A-784F-8A2C-74EEBB231947}"/>
              </a:ext>
            </a:extLst>
          </p:cNvPr>
          <p:cNvSpPr txBox="1"/>
          <p:nvPr/>
        </p:nvSpPr>
        <p:spPr>
          <a:xfrm>
            <a:off x="-838457" y="1571496"/>
            <a:ext cx="287128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   	   //QUALITY CUTS                                                                                                                                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// Require high stats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                                                                                           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        if (N &lt; 50000) continue;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       </a:t>
            </a:r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// Require reasonable reduced chi squared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                                                                                                           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        if(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chiSqrNDF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&lt; 0.25 ||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chiSqrNDF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&gt; 4) continue; 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	   </a:t>
            </a:r>
            <a:r>
              <a:rPr lang="en-GB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// Require low error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if(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tau_err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&gt; 0.5*tau ||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A_err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&gt; 0.5*A) continue;                                                                                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     </a:t>
            </a:r>
          </a:p>
        </p:txBody>
      </p:sp>
    </p:spTree>
    <p:extLst>
      <p:ext uri="{BB962C8B-B14F-4D97-AF65-F5344CB8AC3E}">
        <p14:creationId xmlns:p14="http://schemas.microsoft.com/office/powerpoint/2010/main" val="1154097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3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B2448-8F6C-9C43-82C9-36CDA6C30E18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Cuts Illustration (1D Distributions)</a:t>
            </a:r>
          </a:p>
        </p:txBody>
      </p:sp>
      <p:pic>
        <p:nvPicPr>
          <p:cNvPr id="31" name="Picture 3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E240492-D58E-7A45-AF44-A2EFD12DB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164" y="1208833"/>
            <a:ext cx="4432592" cy="2880000"/>
          </a:xfrm>
          <a:prstGeom prst="rect">
            <a:avLst/>
          </a:prstGeom>
        </p:spPr>
      </p:pic>
      <p:pic>
        <p:nvPicPr>
          <p:cNvPr id="33" name="Picture 3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8379F02-DBFF-114F-96B9-0D0863C0B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22" y="1208833"/>
            <a:ext cx="4432592" cy="28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472B9E-845D-8048-B8E3-BE40B7521BFC}"/>
              </a:ext>
            </a:extLst>
          </p:cNvPr>
          <p:cNvSpPr txBox="1"/>
          <p:nvPr/>
        </p:nvSpPr>
        <p:spPr>
          <a:xfrm>
            <a:off x="618686" y="4108842"/>
            <a:ext cx="7796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might expect a nice gaussian, with sigma =  the percentage uncertainty of the laser results...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Why are there outliers?</a:t>
            </a:r>
          </a:p>
        </p:txBody>
      </p:sp>
    </p:spTree>
    <p:extLst>
      <p:ext uri="{BB962C8B-B14F-4D97-AF65-F5344CB8AC3E}">
        <p14:creationId xmlns:p14="http://schemas.microsoft.com/office/powerpoint/2010/main" val="1414531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4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E1198C-24BA-3841-8602-A8F3A45AF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99" y="2903336"/>
            <a:ext cx="3324444" cy="2160000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22B860-846B-4A43-9325-D805F232A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25" y="774501"/>
            <a:ext cx="3324444" cy="2160000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A0A3B44-7860-E046-964A-C799E3813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183" y="2945011"/>
            <a:ext cx="3324444" cy="21600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7A1D10-AE15-2941-9B52-34D7B7601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696" y="799566"/>
            <a:ext cx="3324444" cy="21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A91E0B-0F43-7F49-AC83-3C5A35AD78DD}"/>
              </a:ext>
            </a:extLst>
          </p:cNvPr>
          <p:cNvSpPr txBox="1"/>
          <p:nvPr/>
        </p:nvSpPr>
        <p:spPr>
          <a:xfrm>
            <a:off x="1235235" y="187760"/>
            <a:ext cx="6494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2D050"/>
                </a:solidFill>
              </a:rPr>
              <a:t>Good Crystal (</a:t>
            </a:r>
            <a:r>
              <a:rPr lang="en-US" sz="2000" b="1" dirty="0" err="1">
                <a:solidFill>
                  <a:srgbClr val="92D050"/>
                </a:solidFill>
              </a:rPr>
              <a:t>Calo</a:t>
            </a:r>
            <a:r>
              <a:rPr lang="en-US" sz="2000" b="1" dirty="0">
                <a:solidFill>
                  <a:srgbClr val="92D050"/>
                </a:solidFill>
              </a:rPr>
              <a:t> 13 #22) </a:t>
            </a:r>
            <a:r>
              <a:rPr lang="en-US" sz="2000" b="1" dirty="0">
                <a:solidFill>
                  <a:schemeClr val="bg1"/>
                </a:solidFill>
              </a:rPr>
              <a:t>vs. </a:t>
            </a:r>
            <a:r>
              <a:rPr lang="en-US" sz="2000" b="1" dirty="0">
                <a:solidFill>
                  <a:srgbClr val="C00000"/>
                </a:solidFill>
              </a:rPr>
              <a:t>Bad Crystal (</a:t>
            </a:r>
            <a:r>
              <a:rPr lang="en-US" sz="2000" b="1" dirty="0" err="1">
                <a:solidFill>
                  <a:srgbClr val="C00000"/>
                </a:solidFill>
              </a:rPr>
              <a:t>Calo</a:t>
            </a:r>
            <a:r>
              <a:rPr lang="en-US" sz="2000" b="1" dirty="0">
                <a:solidFill>
                  <a:srgbClr val="C00000"/>
                </a:solidFill>
              </a:rPr>
              <a:t> 19 #15)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AE8C731-3B62-9447-9EEB-EAFEAAC41802}"/>
              </a:ext>
            </a:extLst>
          </p:cNvPr>
          <p:cNvSpPr/>
          <p:nvPr/>
        </p:nvSpPr>
        <p:spPr>
          <a:xfrm>
            <a:off x="2078965" y="1715762"/>
            <a:ext cx="537882" cy="460054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1C8C5C-E879-EF44-A654-8DAFFBC01247}"/>
              </a:ext>
            </a:extLst>
          </p:cNvPr>
          <p:cNvSpPr/>
          <p:nvPr/>
        </p:nvSpPr>
        <p:spPr>
          <a:xfrm>
            <a:off x="2159646" y="3833027"/>
            <a:ext cx="538729" cy="422706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3AE13A-B28E-134F-B951-13B72DA92AF6}"/>
              </a:ext>
            </a:extLst>
          </p:cNvPr>
          <p:cNvSpPr/>
          <p:nvPr/>
        </p:nvSpPr>
        <p:spPr>
          <a:xfrm>
            <a:off x="6779463" y="4169734"/>
            <a:ext cx="563704" cy="51496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CBAD0B-41ED-2247-B513-8F42B67122C2}"/>
              </a:ext>
            </a:extLst>
          </p:cNvPr>
          <p:cNvSpPr/>
          <p:nvPr/>
        </p:nvSpPr>
        <p:spPr>
          <a:xfrm>
            <a:off x="6756982" y="2028638"/>
            <a:ext cx="656830" cy="54311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00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82C379-9F3E-D14F-A35A-9862F6D67AD4}"/>
              </a:ext>
            </a:extLst>
          </p:cNvPr>
          <p:cNvSpPr/>
          <p:nvPr/>
        </p:nvSpPr>
        <p:spPr>
          <a:xfrm>
            <a:off x="0" y="710900"/>
            <a:ext cx="4608126" cy="3240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DE468C-6E93-524A-89F2-7F36C4CFE348}"/>
              </a:ext>
            </a:extLst>
          </p:cNvPr>
          <p:cNvSpPr/>
          <p:nvPr/>
        </p:nvSpPr>
        <p:spPr>
          <a:xfrm>
            <a:off x="4608126" y="710900"/>
            <a:ext cx="4535874" cy="3240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5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45AD7-6332-9C47-A13C-94FEDFBB7C18}"/>
              </a:ext>
            </a:extLst>
          </p:cNvPr>
          <p:cNvSpPr txBox="1"/>
          <p:nvPr/>
        </p:nvSpPr>
        <p:spPr>
          <a:xfrm>
            <a:off x="244291" y="3892553"/>
            <a:ext cx="8730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Idea: </a:t>
            </a:r>
            <a:r>
              <a:rPr lang="en-US" dirty="0"/>
              <a:t>Focus on *very* early time &lt; 60 us. Maybe variation at later times when we lose stats is ruining the fits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8975BA-32AF-9847-A41E-4C21D5707A3F}"/>
              </a:ext>
            </a:extLst>
          </p:cNvPr>
          <p:cNvSpPr txBox="1"/>
          <p:nvPr/>
        </p:nvSpPr>
        <p:spPr>
          <a:xfrm>
            <a:off x="1324882" y="203386"/>
            <a:ext cx="6494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2D050"/>
                </a:solidFill>
              </a:rPr>
              <a:t>Good Crystal (</a:t>
            </a:r>
            <a:r>
              <a:rPr lang="en-US" sz="2000" b="1" dirty="0" err="1">
                <a:solidFill>
                  <a:srgbClr val="92D050"/>
                </a:solidFill>
              </a:rPr>
              <a:t>Calo</a:t>
            </a:r>
            <a:r>
              <a:rPr lang="en-US" sz="2000" b="1" dirty="0">
                <a:solidFill>
                  <a:srgbClr val="92D050"/>
                </a:solidFill>
              </a:rPr>
              <a:t> 13 #22) </a:t>
            </a:r>
            <a:r>
              <a:rPr lang="en-US" sz="2000" b="1" dirty="0">
                <a:solidFill>
                  <a:schemeClr val="bg1"/>
                </a:solidFill>
              </a:rPr>
              <a:t>vs. </a:t>
            </a:r>
            <a:r>
              <a:rPr lang="en-US" sz="2000" b="1" dirty="0">
                <a:solidFill>
                  <a:srgbClr val="C00000"/>
                </a:solidFill>
              </a:rPr>
              <a:t>Bad Crystal (</a:t>
            </a:r>
            <a:r>
              <a:rPr lang="en-US" sz="2000" b="1" dirty="0" err="1">
                <a:solidFill>
                  <a:srgbClr val="C00000"/>
                </a:solidFill>
              </a:rPr>
              <a:t>Calo</a:t>
            </a:r>
            <a:r>
              <a:rPr lang="en-US" sz="2000" b="1" dirty="0">
                <a:solidFill>
                  <a:srgbClr val="C00000"/>
                </a:solidFill>
              </a:rPr>
              <a:t> 13 #42) 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985768-C232-594D-BF5E-68A845EB6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6" y="1250900"/>
            <a:ext cx="4435555" cy="2160000"/>
          </a:xfrm>
          <a:prstGeom prst="rect">
            <a:avLst/>
          </a:prstGeom>
        </p:spPr>
      </p:pic>
      <p:pic>
        <p:nvPicPr>
          <p:cNvPr id="11" name="Picture 10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E060349F-4637-1145-ADF4-3B74FFA30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189" y="1250900"/>
            <a:ext cx="443555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75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82C379-9F3E-D14F-A35A-9862F6D67AD4}"/>
              </a:ext>
            </a:extLst>
          </p:cNvPr>
          <p:cNvSpPr/>
          <p:nvPr/>
        </p:nvSpPr>
        <p:spPr>
          <a:xfrm>
            <a:off x="0" y="710900"/>
            <a:ext cx="4608126" cy="3240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DE468C-6E93-524A-89F2-7F36C4CFE348}"/>
              </a:ext>
            </a:extLst>
          </p:cNvPr>
          <p:cNvSpPr/>
          <p:nvPr/>
        </p:nvSpPr>
        <p:spPr>
          <a:xfrm>
            <a:off x="4608126" y="710900"/>
            <a:ext cx="4535874" cy="3240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8975BA-32AF-9847-A41E-4C21D5707A3F}"/>
              </a:ext>
            </a:extLst>
          </p:cNvPr>
          <p:cNvSpPr txBox="1"/>
          <p:nvPr/>
        </p:nvSpPr>
        <p:spPr>
          <a:xfrm>
            <a:off x="1324882" y="203386"/>
            <a:ext cx="6494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2D050"/>
                </a:solidFill>
              </a:rPr>
              <a:t>Good Crystal (</a:t>
            </a:r>
            <a:r>
              <a:rPr lang="en-US" sz="2000" b="1" dirty="0" err="1">
                <a:solidFill>
                  <a:srgbClr val="92D050"/>
                </a:solidFill>
              </a:rPr>
              <a:t>Calo</a:t>
            </a:r>
            <a:r>
              <a:rPr lang="en-US" sz="2000" b="1" dirty="0">
                <a:solidFill>
                  <a:srgbClr val="92D050"/>
                </a:solidFill>
              </a:rPr>
              <a:t> 13 #22) </a:t>
            </a:r>
            <a:r>
              <a:rPr lang="en-US" sz="2000" b="1" dirty="0">
                <a:solidFill>
                  <a:schemeClr val="bg1"/>
                </a:solidFill>
              </a:rPr>
              <a:t>vs. </a:t>
            </a:r>
            <a:r>
              <a:rPr lang="en-US" sz="2000" b="1" dirty="0">
                <a:solidFill>
                  <a:srgbClr val="C00000"/>
                </a:solidFill>
              </a:rPr>
              <a:t>Bad Crystal (</a:t>
            </a:r>
            <a:r>
              <a:rPr lang="en-US" sz="2000" b="1" dirty="0" err="1">
                <a:solidFill>
                  <a:srgbClr val="C00000"/>
                </a:solidFill>
              </a:rPr>
              <a:t>Calo</a:t>
            </a:r>
            <a:r>
              <a:rPr lang="en-US" sz="2000" b="1" dirty="0">
                <a:solidFill>
                  <a:srgbClr val="C00000"/>
                </a:solidFill>
              </a:rPr>
              <a:t> 13 #42) 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35B18DB-7CA2-1A4B-9CEC-FB22BD503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12" y="1250900"/>
            <a:ext cx="4435555" cy="216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65FDDE-EC89-4045-B547-CA31C4106798}"/>
              </a:ext>
            </a:extLst>
          </p:cNvPr>
          <p:cNvSpPr txBox="1"/>
          <p:nvPr/>
        </p:nvSpPr>
        <p:spPr>
          <a:xfrm>
            <a:off x="244291" y="3892553"/>
            <a:ext cx="8730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Idea: </a:t>
            </a:r>
            <a:r>
              <a:rPr lang="en-US" dirty="0"/>
              <a:t>Focus on *very* early time &gt; 60 us. Maybe variation at later times when we lose stats is ruining the fits. </a:t>
            </a:r>
          </a:p>
          <a:p>
            <a:r>
              <a:rPr lang="en-US" dirty="0">
                <a:solidFill>
                  <a:srgbClr val="FF0000"/>
                </a:solidFill>
              </a:rPr>
              <a:t>Drives up the relative uncertainty on the time constant, which is good!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6ECB20-AD2A-0844-9190-26B7448F6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979" y="1250900"/>
            <a:ext cx="443555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61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FE391F7-F5FC-6646-86EF-216B64B25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334" y="1281906"/>
            <a:ext cx="4432593" cy="28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0E68A9-7DD4-3E49-A2AB-96DE88153FAA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Fit over range 0-42 us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D70730-EAF7-5645-92B0-D24FB07FFC10}"/>
              </a:ext>
            </a:extLst>
          </p:cNvPr>
          <p:cNvSpPr txBox="1"/>
          <p:nvPr/>
        </p:nvSpPr>
        <p:spPr>
          <a:xfrm>
            <a:off x="361720" y="4133493"/>
            <a:ext cx="7796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New range wipes out the need for a stat cut </a:t>
            </a:r>
          </a:p>
          <a:p>
            <a:pPr marL="285750" indent="-285750">
              <a:buFontTx/>
              <a:buChar char="-"/>
            </a:pPr>
            <a:r>
              <a:rPr lang="en-US" dirty="0"/>
              <a:t>Chi </a:t>
            </a:r>
            <a:r>
              <a:rPr lang="en-US" dirty="0" err="1"/>
              <a:t>sqr</a:t>
            </a:r>
            <a:r>
              <a:rPr lang="en-US" dirty="0"/>
              <a:t> and relative error cuts are sufficient </a:t>
            </a:r>
          </a:p>
          <a:p>
            <a:pPr marL="285750" indent="-285750">
              <a:buFontTx/>
              <a:buChar char="-"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Might be a good as we can do with 60 hour. </a:t>
            </a:r>
          </a:p>
        </p:txBody>
      </p:sp>
      <p:pic>
        <p:nvPicPr>
          <p:cNvPr id="12" name="Picture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DAA086A-8349-5C4C-A6D6-BA3DE9466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1" y="1253493"/>
            <a:ext cx="443259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12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82C379-9F3E-D14F-A35A-9862F6D67AD4}"/>
              </a:ext>
            </a:extLst>
          </p:cNvPr>
          <p:cNvSpPr/>
          <p:nvPr/>
        </p:nvSpPr>
        <p:spPr>
          <a:xfrm>
            <a:off x="0" y="710900"/>
            <a:ext cx="4608126" cy="3240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DE468C-6E93-524A-89F2-7F36C4CFE348}"/>
              </a:ext>
            </a:extLst>
          </p:cNvPr>
          <p:cNvSpPr/>
          <p:nvPr/>
        </p:nvSpPr>
        <p:spPr>
          <a:xfrm>
            <a:off x="4608126" y="710900"/>
            <a:ext cx="4535874" cy="3240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8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45AD7-6332-9C47-A13C-94FEDFBB7C18}"/>
              </a:ext>
            </a:extLst>
          </p:cNvPr>
          <p:cNvSpPr txBox="1"/>
          <p:nvPr/>
        </p:nvSpPr>
        <p:spPr>
          <a:xfrm>
            <a:off x="244291" y="3892553"/>
            <a:ext cx="8730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Idea 1: </a:t>
            </a:r>
            <a:r>
              <a:rPr lang="en-US" dirty="0"/>
              <a:t>Have a look at the energy and momentum distributions and understand the difference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8975BA-32AF-9847-A41E-4C21D5707A3F}"/>
              </a:ext>
            </a:extLst>
          </p:cNvPr>
          <p:cNvSpPr txBox="1"/>
          <p:nvPr/>
        </p:nvSpPr>
        <p:spPr>
          <a:xfrm>
            <a:off x="1324882" y="203386"/>
            <a:ext cx="6494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2D050"/>
                </a:solidFill>
              </a:rPr>
              <a:t>Good Crystal (</a:t>
            </a:r>
            <a:r>
              <a:rPr lang="en-US" sz="2000" b="1" dirty="0" err="1">
                <a:solidFill>
                  <a:srgbClr val="92D050"/>
                </a:solidFill>
              </a:rPr>
              <a:t>Calo</a:t>
            </a:r>
            <a:r>
              <a:rPr lang="en-US" sz="2000" b="1" dirty="0">
                <a:solidFill>
                  <a:srgbClr val="92D050"/>
                </a:solidFill>
              </a:rPr>
              <a:t> 13 #22) </a:t>
            </a:r>
            <a:r>
              <a:rPr lang="en-US" sz="2000" b="1" dirty="0">
                <a:solidFill>
                  <a:schemeClr val="bg1"/>
                </a:solidFill>
              </a:rPr>
              <a:t>vs. </a:t>
            </a:r>
            <a:r>
              <a:rPr lang="en-US" sz="2000" b="1" dirty="0">
                <a:solidFill>
                  <a:srgbClr val="C00000"/>
                </a:solidFill>
              </a:rPr>
              <a:t>Bad Crystal (</a:t>
            </a:r>
            <a:r>
              <a:rPr lang="en-US" sz="2000" b="1" dirty="0" err="1">
                <a:solidFill>
                  <a:srgbClr val="C00000"/>
                </a:solidFill>
              </a:rPr>
              <a:t>Calo</a:t>
            </a:r>
            <a:r>
              <a:rPr lang="en-US" sz="2000" b="1" dirty="0">
                <a:solidFill>
                  <a:srgbClr val="C00000"/>
                </a:solidFill>
              </a:rPr>
              <a:t> 13 #42) 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985768-C232-594D-BF5E-68A845EB6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6" y="1250900"/>
            <a:ext cx="4435555" cy="2160000"/>
          </a:xfrm>
          <a:prstGeom prst="rect">
            <a:avLst/>
          </a:prstGeom>
        </p:spPr>
      </p:pic>
      <p:pic>
        <p:nvPicPr>
          <p:cNvPr id="11" name="Picture 10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E060349F-4637-1145-ADF4-3B74FFA30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189" y="1250900"/>
            <a:ext cx="443555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22201"/>
      </p:ext>
    </p:extLst>
  </p:cSld>
  <p:clrMapOvr>
    <a:masterClrMapping/>
  </p:clrMapOvr>
</p:sld>
</file>

<file path=ppt/theme/theme1.xml><?xml version="1.0" encoding="utf-8"?>
<a:theme xmlns:a="http://schemas.openxmlformats.org/drawingml/2006/main" name="4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34957</TotalTime>
  <Words>583</Words>
  <Application>Microsoft Macintosh PowerPoint</Application>
  <PresentationFormat>On-screen Show (16:9)</PresentationFormat>
  <Paragraphs>146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4_Custom Design</vt:lpstr>
      <vt:lpstr> In Fill Gain Corrections: E/p vs Laser  Sam Grant Europa omega_a Meeting  5th July 2019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Clayton, Janine</dc:creator>
  <cp:lastModifiedBy>Grant, Samuel</cp:lastModifiedBy>
  <cp:revision>498</cp:revision>
  <cp:lastPrinted>2019-06-14T13:45:19Z</cp:lastPrinted>
  <dcterms:created xsi:type="dcterms:W3CDTF">2016-12-07T10:36:45Z</dcterms:created>
  <dcterms:modified xsi:type="dcterms:W3CDTF">2019-07-05T14:35:38Z</dcterms:modified>
</cp:coreProperties>
</file>